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6"/>
  </p:notesMasterIdLst>
  <p:handoutMasterIdLst>
    <p:handoutMasterId r:id="rId17"/>
  </p:handoutMasterIdLst>
  <p:sldIdLst>
    <p:sldId id="256" r:id="rId5"/>
    <p:sldId id="257" r:id="rId6"/>
    <p:sldId id="266" r:id="rId7"/>
    <p:sldId id="259" r:id="rId8"/>
    <p:sldId id="267" r:id="rId9"/>
    <p:sldId id="260" r:id="rId10"/>
    <p:sldId id="270" r:id="rId11"/>
    <p:sldId id="268" r:id="rId12"/>
    <p:sldId id="269" r:id="rId13"/>
    <p:sldId id="271" r:id="rId14"/>
    <p:sldId id="272"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w Cen MT" pitchFamily="34" charset="0"/>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139"/>
    <a:srgbClr val="85C35C"/>
    <a:srgbClr val="336699"/>
    <a:srgbClr val="60AFDD"/>
    <a:srgbClr val="080808"/>
    <a:srgbClr val="546856"/>
    <a:srgbClr val="78BCF2"/>
    <a:srgbClr val="C1A875"/>
    <a:srgbClr val="255397"/>
    <a:srgbClr val="D88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42" autoAdjust="0"/>
  </p:normalViewPr>
  <p:slideViewPr>
    <p:cSldViewPr>
      <p:cViewPr varScale="1">
        <p:scale>
          <a:sx n="98" d="100"/>
          <a:sy n="98" d="100"/>
        </p:scale>
        <p:origin x="1368" y="84"/>
      </p:cViewPr>
      <p:guideLst>
        <p:guide orient="horz" pos="2160"/>
        <p:guide pos="2880"/>
      </p:guideLst>
    </p:cSldViewPr>
  </p:slideViewPr>
  <p:notesTextViewPr>
    <p:cViewPr>
      <p:scale>
        <a:sx n="125" d="100"/>
        <a:sy n="125" d="100"/>
      </p:scale>
      <p:origin x="0" y="0"/>
    </p:cViewPr>
  </p:notesTextViewPr>
  <p:sorterViewPr>
    <p:cViewPr>
      <p:scale>
        <a:sx n="125" d="100"/>
        <a:sy n="125" d="100"/>
      </p:scale>
      <p:origin x="0" y="7458"/>
    </p:cViewPr>
  </p:sorterViewPr>
  <p:notesViewPr>
    <p:cSldViewPr>
      <p:cViewPr varScale="1">
        <p:scale>
          <a:sx n="83" d="100"/>
          <a:sy n="83" d="100"/>
        </p:scale>
        <p:origin x="-190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67E68A0F-BCAA-45D6-AAC9-1D34F86E8CCC}" type="datetimeFigureOut">
              <a:rPr lang="en-US"/>
              <a:pPr>
                <a:defRPr/>
              </a:pPr>
              <a:t>4/17/2020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0FE150C5-7CF5-4F52-80A1-A95FCA7D66D9}" type="slidenum">
              <a:rPr lang="en-US"/>
              <a:pPr>
                <a:defRPr/>
              </a:pPr>
              <a:t>‹#›</a:t>
            </a:fld>
            <a:endParaRPr lang="en-US"/>
          </a:p>
        </p:txBody>
      </p:sp>
    </p:spTree>
    <p:extLst>
      <p:ext uri="{BB962C8B-B14F-4D97-AF65-F5344CB8AC3E}">
        <p14:creationId xmlns:p14="http://schemas.microsoft.com/office/powerpoint/2010/main" val="2750922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321D9523-FAE1-4F08-8E30-99FCB480A393}" type="datetimeFigureOut">
              <a:rPr lang="en-US"/>
              <a:pPr>
                <a:defRPr/>
              </a:pPr>
              <a:t>4/17/2020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8682EF55-225A-4ADF-8403-462834AC91C6}" type="slidenum">
              <a:rPr lang="en-US"/>
              <a:pPr>
                <a:defRPr/>
              </a:pPr>
              <a:t>‹#›</a:t>
            </a:fld>
            <a:endParaRPr lang="en-US"/>
          </a:p>
        </p:txBody>
      </p:sp>
    </p:spTree>
    <p:extLst>
      <p:ext uri="{BB962C8B-B14F-4D97-AF65-F5344CB8AC3E}">
        <p14:creationId xmlns:p14="http://schemas.microsoft.com/office/powerpoint/2010/main" val="1851956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400"/>
          </a:p>
        </p:txBody>
      </p:sp>
      <p:sp>
        <p:nvSpPr>
          <p:cNvPr id="163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eaLnBrk="1" fontAlgn="base" hangingPunct="1">
              <a:spcBef>
                <a:spcPct val="0"/>
              </a:spcBef>
              <a:spcAft>
                <a:spcPct val="0"/>
              </a:spcAft>
            </a:pPr>
            <a:fld id="{380B197E-1296-485D-8BF1-2B0F3BB25B66}" type="slidenum">
              <a:rPr lang="en-US" smtClean="0">
                <a:latin typeface="Calibri" pitchFamily="34" charset="0"/>
              </a:rPr>
              <a:pPr eaLnBrk="1" fontAlgn="base" hangingPunct="1">
                <a:spcBef>
                  <a:spcPct val="0"/>
                </a:spcBef>
                <a:spcAft>
                  <a:spcPct val="0"/>
                </a:spcAft>
              </a:pPr>
              <a:t>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 - l</a:t>
            </a:r>
            <a:r>
              <a:rPr lang="en-US" i="0" dirty="0"/>
              <a:t>ong-term, systematic effort to address public health problems on the basis of the results of community health assessment activities and the community health improvement process. This plan is used by health and other governmental education and human service agencies, in collaboration with community partners, to set priorities and coordinate and target resources. A community health improvement plan is critical for developing policies and defining actions to target efforts that promote health. It should define the vision for the health of the community through a collaborative process and should address the gamut of strengths, weaknesses, challenges, and opportunities that exist in the community to improve the health status of that community.</a:t>
            </a:r>
            <a:endParaRPr lang="en-US" dirty="0"/>
          </a:p>
          <a:p>
            <a:endParaRPr lang="en-US" dirty="0"/>
          </a:p>
        </p:txBody>
      </p:sp>
      <p:sp>
        <p:nvSpPr>
          <p:cNvPr id="4" name="Slide Number Placeholder 3"/>
          <p:cNvSpPr>
            <a:spLocks noGrp="1"/>
          </p:cNvSpPr>
          <p:nvPr>
            <p:ph type="sldNum" sz="quarter" idx="10"/>
          </p:nvPr>
        </p:nvSpPr>
        <p:spPr/>
        <p:txBody>
          <a:bodyPr/>
          <a:lstStyle/>
          <a:p>
            <a:fld id="{D5994163-BA58-41BB-9089-36CD5B7C7E7D}" type="slidenum">
              <a:rPr lang="en-US" smtClean="0"/>
              <a:t>3</a:t>
            </a:fld>
            <a:endParaRPr lang="en-US"/>
          </a:p>
        </p:txBody>
      </p:sp>
    </p:spTree>
    <p:extLst>
      <p:ext uri="{BB962C8B-B14F-4D97-AF65-F5344CB8AC3E}">
        <p14:creationId xmlns:p14="http://schemas.microsoft.com/office/powerpoint/2010/main" val="3016610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 - l</a:t>
            </a:r>
            <a:r>
              <a:rPr lang="en-US" i="0" dirty="0"/>
              <a:t>ong-term, systematic effort to address public health problems on the basis of the results of community health assessment activities and the community health improvement process. This plan is used by health and other governmental education and human service agencies, in collaboration with community partners, to set priorities and coordinate and target resources. A community health improvement plan is critical for developing policies and defining actions to target efforts that promote health. It should define the vision for the health of the community through a collaborative process and should address the gamut of strengths, weaknesses, challenges, and opportunities that exist in the community to improve the health status of that community.</a:t>
            </a:r>
            <a:endParaRPr lang="en-US" dirty="0"/>
          </a:p>
          <a:p>
            <a:endParaRPr lang="en-US" dirty="0"/>
          </a:p>
        </p:txBody>
      </p:sp>
      <p:sp>
        <p:nvSpPr>
          <p:cNvPr id="4" name="Slide Number Placeholder 3"/>
          <p:cNvSpPr>
            <a:spLocks noGrp="1"/>
          </p:cNvSpPr>
          <p:nvPr>
            <p:ph type="sldNum" sz="quarter" idx="10"/>
          </p:nvPr>
        </p:nvSpPr>
        <p:spPr/>
        <p:txBody>
          <a:bodyPr/>
          <a:lstStyle/>
          <a:p>
            <a:fld id="{D5994163-BA58-41BB-9089-36CD5B7C7E7D}" type="slidenum">
              <a:rPr lang="en-US" smtClean="0"/>
              <a:t>4</a:t>
            </a:fld>
            <a:endParaRPr lang="en-US"/>
          </a:p>
        </p:txBody>
      </p:sp>
    </p:spTree>
    <p:extLst>
      <p:ext uri="{BB962C8B-B14F-4D97-AF65-F5344CB8AC3E}">
        <p14:creationId xmlns:p14="http://schemas.microsoft.com/office/powerpoint/2010/main" val="453858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 - l</a:t>
            </a:r>
            <a:r>
              <a:rPr lang="en-US" i="0" dirty="0"/>
              <a:t>ong-term, systematic effort to address public health problems on the basis of the results of community health assessment activities and the community health improvement process. This plan is used by health and other governmental education and human service agencies, in collaboration with community partners, to set priorities and coordinate and target resources. A community health improvement plan is critical for developing policies and defining actions to target efforts that promote health. It should define the vision for the health of the community through a collaborative process and should address the gamut of strengths, weaknesses, challenges, and opportunities that exist in the community to improve the health status of that community.</a:t>
            </a:r>
            <a:endParaRPr lang="en-US" dirty="0"/>
          </a:p>
          <a:p>
            <a:endParaRPr lang="en-US" dirty="0"/>
          </a:p>
        </p:txBody>
      </p:sp>
      <p:sp>
        <p:nvSpPr>
          <p:cNvPr id="4" name="Slide Number Placeholder 3"/>
          <p:cNvSpPr>
            <a:spLocks noGrp="1"/>
          </p:cNvSpPr>
          <p:nvPr>
            <p:ph type="sldNum" sz="quarter" idx="10"/>
          </p:nvPr>
        </p:nvSpPr>
        <p:spPr/>
        <p:txBody>
          <a:bodyPr/>
          <a:lstStyle/>
          <a:p>
            <a:fld id="{D5994163-BA58-41BB-9089-36CD5B7C7E7D}" type="slidenum">
              <a:rPr lang="en-US" smtClean="0"/>
              <a:t>5</a:t>
            </a:fld>
            <a:endParaRPr lang="en-US"/>
          </a:p>
        </p:txBody>
      </p:sp>
    </p:spTree>
    <p:extLst>
      <p:ext uri="{BB962C8B-B14F-4D97-AF65-F5344CB8AC3E}">
        <p14:creationId xmlns:p14="http://schemas.microsoft.com/office/powerpoint/2010/main" val="3873280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rgbClr val="85C35C"/>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b="1" cap="all" baseline="0">
                <a:solidFill>
                  <a:srgbClr val="2F9139"/>
                </a:solidFill>
                <a:latin typeface="+mj-lt"/>
              </a:defRPr>
            </a:lvl1pPr>
          </a:lstStyle>
          <a:p>
            <a:r>
              <a:rPr lang="en-US" dirty="0"/>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000">
                <a:solidFill>
                  <a:srgbClr val="FFFFFF"/>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10" name="Date Placeholder 27"/>
          <p:cNvSpPr>
            <a:spLocks noGrp="1"/>
          </p:cNvSpPr>
          <p:nvPr>
            <p:ph type="dt" sz="half" idx="10"/>
          </p:nvPr>
        </p:nvSpPr>
        <p:spPr>
          <a:xfrm>
            <a:off x="307975" y="304800"/>
            <a:ext cx="2057400" cy="685800"/>
          </a:xfrm>
        </p:spPr>
        <p:txBody>
          <a:bodyPr>
            <a:noAutofit/>
          </a:bodyPr>
          <a:lstStyle>
            <a:lvl1pPr algn="ctr">
              <a:defRPr sz="2000">
                <a:solidFill>
                  <a:srgbClr val="FFFFFF"/>
                </a:solidFill>
                <a:latin typeface="Frutiger 55 Roman" pitchFamily="2" charset="0"/>
              </a:defRPr>
            </a:lvl1pPr>
          </a:lstStyle>
          <a:p>
            <a:pPr>
              <a:defRPr/>
            </a:pPr>
            <a:fld id="{E006CEFE-895F-49FC-9B1A-9EB857C8CF05}" type="datetime1">
              <a:rPr lang="en-US"/>
              <a:pPr>
                <a:defRPr/>
              </a:pPr>
              <a:t>4/17/2020</a:t>
            </a:fld>
            <a:endParaRPr lang="en-US" dirty="0"/>
          </a:p>
        </p:txBody>
      </p:sp>
      <p:pic>
        <p:nvPicPr>
          <p:cNvPr id="3" name="Picture 2" descr="LiveWell_DG_C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5181600"/>
            <a:ext cx="1828800" cy="1548384"/>
          </a:xfrm>
          <a:prstGeom prst="rect">
            <a:avLst/>
          </a:prstGeom>
        </p:spPr>
      </p:pic>
    </p:spTree>
    <p:extLst>
      <p:ext uri="{BB962C8B-B14F-4D97-AF65-F5344CB8AC3E}">
        <p14:creationId xmlns:p14="http://schemas.microsoft.com/office/powerpoint/2010/main" val="18543061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C09C27B-6E85-4A9F-A1AF-1B429253500C}" type="datetime1">
              <a:rPr lang="en-US"/>
              <a:pPr>
                <a:defRPr/>
              </a:pPr>
              <a:t>4/17/2020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4ED77B-588E-46EB-BD28-27AA677395E6}" type="slidenum">
              <a:rPr lang="en-US"/>
              <a:pPr>
                <a:defRPr/>
              </a:pPr>
              <a:t>‹#›</a:t>
            </a:fld>
            <a:endParaRPr lang="en-US" dirty="0"/>
          </a:p>
        </p:txBody>
      </p:sp>
    </p:spTree>
    <p:extLst>
      <p:ext uri="{BB962C8B-B14F-4D97-AF65-F5344CB8AC3E}">
        <p14:creationId xmlns:p14="http://schemas.microsoft.com/office/powerpoint/2010/main" val="411580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rgbClr val="85C35C"/>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CD91544-99D4-4352-9EAA-312E442D13C1}" type="datetime1">
              <a:rPr lang="en-US"/>
              <a:pPr>
                <a:defRPr/>
              </a:pPr>
              <a:t>4/17/2020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a:solidFill>
            <a:srgbClr val="2F9139"/>
          </a:solidFill>
        </p:spPr>
        <p:txBody>
          <a:bodyPr/>
          <a:lstStyle>
            <a:lvl1pPr>
              <a:defRPr/>
            </a:lvl1pPr>
          </a:lstStyle>
          <a:p>
            <a:pPr>
              <a:defRPr/>
            </a:pPr>
            <a:fld id="{EDA6D059-D1C9-476E-8FC7-534CD18C7EE5}" type="slidenum">
              <a:rPr lang="en-US"/>
              <a:pPr>
                <a:defRPr/>
              </a:pPr>
              <a:t>‹#›</a:t>
            </a:fld>
            <a:endParaRPr lang="en-US" dirty="0"/>
          </a:p>
        </p:txBody>
      </p:sp>
    </p:spTree>
    <p:extLst>
      <p:ext uri="{BB962C8B-B14F-4D97-AF65-F5344CB8AC3E}">
        <p14:creationId xmlns:p14="http://schemas.microsoft.com/office/powerpoint/2010/main" val="35419795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4BAF0FD9-5CF6-42CF-82CA-87A43369CAD6}" type="datetime1">
              <a:rPr lang="en-US"/>
              <a:pPr>
                <a:defRPr/>
              </a:pPr>
              <a:t>4/17/2020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F7E5CC-56BE-43EF-A1B0-DC999FD60B0F}" type="slidenum">
              <a:rPr lang="en-US"/>
              <a:pPr>
                <a:defRPr/>
              </a:pPr>
              <a:t>‹#›</a:t>
            </a:fld>
            <a:endParaRPr lang="en-US" dirty="0"/>
          </a:p>
        </p:txBody>
      </p:sp>
    </p:spTree>
    <p:extLst>
      <p:ext uri="{BB962C8B-B14F-4D97-AF65-F5344CB8AC3E}">
        <p14:creationId xmlns:p14="http://schemas.microsoft.com/office/powerpoint/2010/main" val="4044924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7798A464-1EA2-40BE-A2A7-2D75351C5C0F}" type="datetime1">
              <a:rPr lang="en-US"/>
              <a:pPr>
                <a:defRPr/>
              </a:pPr>
              <a:t>4/17/2020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solidFill>
            <a:srgbClr val="2F9139"/>
          </a:solidFill>
        </p:spPr>
        <p:txBody>
          <a:bodyPr/>
          <a:lstStyle>
            <a:lvl1pPr>
              <a:defRPr/>
            </a:lvl1pPr>
          </a:lstStyle>
          <a:p>
            <a:pPr>
              <a:defRPr/>
            </a:pPr>
            <a:fld id="{FF2D54F4-BE64-40A3-AA29-BF7391B3DEBA}" type="slidenum">
              <a:rPr lang="en-US"/>
              <a:pPr>
                <a:defRPr/>
              </a:pPr>
              <a:t>‹#›</a:t>
            </a:fld>
            <a:endParaRPr lang="en-US"/>
          </a:p>
        </p:txBody>
      </p:sp>
    </p:spTree>
    <p:extLst>
      <p:ext uri="{BB962C8B-B14F-4D97-AF65-F5344CB8AC3E}">
        <p14:creationId xmlns:p14="http://schemas.microsoft.com/office/powerpoint/2010/main" val="2407819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6448" cy="685800"/>
          </a:xfrm>
        </p:spPr>
        <p:txBody>
          <a:bodyPr/>
          <a:lstStyle>
            <a:lvl1pPr>
              <a:defRPr>
                <a:solidFill>
                  <a:schemeClr val="bg1">
                    <a:lumMod val="50000"/>
                  </a:schemeClr>
                </a:solidFill>
                <a:latin typeface="+mj-lt"/>
              </a:defRPr>
            </a:lvl1pPr>
          </a:lstStyle>
          <a:p>
            <a:r>
              <a:rPr lang="en-US" dirty="0"/>
              <a:t>Click to edit Master title style</a:t>
            </a:r>
          </a:p>
        </p:txBody>
      </p:sp>
      <p:sp>
        <p:nvSpPr>
          <p:cNvPr id="8" name="Content Placeholder 7"/>
          <p:cNvSpPr>
            <a:spLocks noGrp="1"/>
          </p:cNvSpPr>
          <p:nvPr>
            <p:ph sz="quarter" idx="1"/>
          </p:nvPr>
        </p:nvSpPr>
        <p:spPr>
          <a:xfrm>
            <a:off x="612648" y="1600200"/>
            <a:ext cx="8153400" cy="4495800"/>
          </a:xfrm>
        </p:spPr>
        <p:txBody>
          <a:bodyPr/>
          <a:lstStyle>
            <a:lvl1pPr>
              <a:defRPr>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4953000" y="4953000"/>
            <a:ext cx="2667000" cy="365125"/>
          </a:xfrm>
        </p:spPr>
        <p:txBody>
          <a:bodyPr/>
          <a:lstStyle>
            <a:lvl1pPr>
              <a:defRPr/>
            </a:lvl1pPr>
          </a:lstStyle>
          <a:p>
            <a:pPr>
              <a:defRPr/>
            </a:pPr>
            <a:fld id="{D2565C11-6331-4AC5-BED1-ECCF38DF841D}" type="datetime1">
              <a:rPr lang="en-US"/>
              <a:pPr>
                <a:defRPr/>
              </a:pPr>
              <a:t>4/17/2020</a:t>
            </a:fld>
            <a:endParaRPr lang="en-US" dirty="0"/>
          </a:p>
        </p:txBody>
      </p:sp>
      <p:sp>
        <p:nvSpPr>
          <p:cNvPr id="6" name="Footer Placeholder 4"/>
          <p:cNvSpPr>
            <a:spLocks noGrp="1"/>
          </p:cNvSpPr>
          <p:nvPr>
            <p:ph type="ftr" sz="quarter" idx="11"/>
          </p:nvPr>
        </p:nvSpPr>
        <p:spPr/>
        <p:txBody>
          <a:bodyPr/>
          <a:lstStyle>
            <a:lvl1pPr>
              <a:defRPr>
                <a:latin typeface="+mn-lt"/>
              </a:defRPr>
            </a:lvl1pPr>
          </a:lstStyle>
          <a:p>
            <a:pPr>
              <a:defRPr/>
            </a:pPr>
            <a:endParaRPr lang="en-US"/>
          </a:p>
        </p:txBody>
      </p:sp>
      <p:sp>
        <p:nvSpPr>
          <p:cNvPr id="7" name="Slide Number Placeholder 5"/>
          <p:cNvSpPr>
            <a:spLocks noGrp="1"/>
          </p:cNvSpPr>
          <p:nvPr>
            <p:ph type="sldNum" sz="quarter" idx="12"/>
          </p:nvPr>
        </p:nvSpPr>
        <p:spPr>
          <a:solidFill>
            <a:srgbClr val="2F9139"/>
          </a:solidFill>
        </p:spPr>
        <p:txBody>
          <a:bodyPr/>
          <a:lstStyle>
            <a:lvl1pPr>
              <a:defRPr>
                <a:solidFill>
                  <a:srgbClr val="FFFFFF"/>
                </a:solidFill>
                <a:latin typeface="+mn-lt"/>
              </a:defRPr>
            </a:lvl1pPr>
          </a:lstStyle>
          <a:p>
            <a:pPr>
              <a:defRPr/>
            </a:pPr>
            <a:fld id="{8A42CB45-06B5-4ABC-86CE-82F129C22E90}" type="slidenum">
              <a:rPr lang="en-US"/>
              <a:pPr>
                <a:defRPr/>
              </a:pPr>
              <a:t>‹#›</a:t>
            </a:fld>
            <a:endParaRPr lang="en-US" dirty="0"/>
          </a:p>
        </p:txBody>
      </p:sp>
      <p:pic>
        <p:nvPicPr>
          <p:cNvPr id="4" name="Picture 3" descr="LiveWell_DG_C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791200"/>
            <a:ext cx="1143000" cy="967740"/>
          </a:xfrm>
          <a:prstGeom prst="rect">
            <a:avLst/>
          </a:prstGeom>
        </p:spPr>
      </p:pic>
    </p:spTree>
    <p:extLst>
      <p:ext uri="{BB962C8B-B14F-4D97-AF65-F5344CB8AC3E}">
        <p14:creationId xmlns:p14="http://schemas.microsoft.com/office/powerpoint/2010/main" val="402954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rgbClr val="2F913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rgbClr val="85C35C"/>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bg1">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554870D7-3A2A-4469-BB7C-49424D594F21}" type="datetime1">
              <a:rPr lang="en-US"/>
              <a:pPr>
                <a:defRPr/>
              </a:pPr>
              <a:t>4/17/2020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1208C9FF-EBA0-4489-B3AD-A17E82CE290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1525703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0C696B95-54B3-4390-935F-E19A2E1AFCAF}" type="datetime1">
              <a:rPr lang="en-US"/>
              <a:pPr>
                <a:defRPr/>
              </a:pPr>
              <a:t>4/17/2020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570E5A6-DDC6-4C21-935F-33A16008F93A}"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62201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85C35C"/>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85C35C"/>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9F3A2343-EE1F-49FA-9A7D-C9107CE58C41}" type="datetime1">
              <a:rPr lang="en-US"/>
              <a:pPr>
                <a:defRPr/>
              </a:pPr>
              <a:t>4/17/2020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5CE2707A-B37B-4531-9176-5F45D697318E}"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84872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B559D8C8-33D6-4E6A-83D6-80B320113E9B}" type="datetime1">
              <a:rPr lang="en-US"/>
              <a:pPr>
                <a:defRPr/>
              </a:pPr>
              <a:t>4/17/2020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solidFill>
            <a:srgbClr val="2F9139"/>
          </a:solidFill>
        </p:spPr>
        <p:txBody>
          <a:bodyPr/>
          <a:lstStyle>
            <a:lvl1pPr>
              <a:defRPr>
                <a:solidFill>
                  <a:srgbClr val="FFFFFF"/>
                </a:solidFill>
              </a:defRPr>
            </a:lvl1pPr>
          </a:lstStyle>
          <a:p>
            <a:pPr>
              <a:defRPr/>
            </a:pPr>
            <a:fld id="{C69C9440-6963-471A-BEA2-DD545C8E9C02}" type="slidenum">
              <a:rPr lang="en-US"/>
              <a:pPr>
                <a:defRPr/>
              </a:pPr>
              <a:t>‹#›</a:t>
            </a:fld>
            <a:endParaRPr lang="en-US"/>
          </a:p>
        </p:txBody>
      </p:sp>
    </p:spTree>
    <p:extLst>
      <p:ext uri="{BB962C8B-B14F-4D97-AF65-F5344CB8AC3E}">
        <p14:creationId xmlns:p14="http://schemas.microsoft.com/office/powerpoint/2010/main" val="257824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787A395-9AB2-40AF-BE35-0CDB83FD77A4}" type="datetime1">
              <a:rPr lang="en-US"/>
              <a:pPr>
                <a:defRPr/>
              </a:pPr>
              <a:t>4/17/2020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BC5F372-7D92-4185-8916-F4EF09EDF1E4}" type="slidenum">
              <a:rPr lang="en-US"/>
              <a:pPr>
                <a:defRPr/>
              </a:pPr>
              <a:t>‹#›</a:t>
            </a:fld>
            <a:endParaRPr lang="en-US"/>
          </a:p>
        </p:txBody>
      </p:sp>
    </p:spTree>
    <p:extLst>
      <p:ext uri="{BB962C8B-B14F-4D97-AF65-F5344CB8AC3E}">
        <p14:creationId xmlns:p14="http://schemas.microsoft.com/office/powerpoint/2010/main" val="385418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85C35C"/>
          </a:solidFill>
          <a:ln w="50800" cap="sq" cmpd="dbl" algn="ctr">
            <a:solidFill>
              <a:srgbClr val="2F9139"/>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D3D339A-1858-4ED3-B2C3-D2EF88DC463D}" type="datetime1">
              <a:rPr lang="en-US"/>
              <a:pPr>
                <a:defRPr/>
              </a:pPr>
              <a:t>4/17/2020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8330F9D-737D-4194-835D-2C1BC3C06F5C}" type="slidenum">
              <a:rPr lang="en-US"/>
              <a:pPr>
                <a:defRPr/>
              </a:pPr>
              <a:t>‹#›</a:t>
            </a:fld>
            <a:endParaRPr lang="en-US" dirty="0"/>
          </a:p>
        </p:txBody>
      </p:sp>
    </p:spTree>
    <p:extLst>
      <p:ext uri="{BB962C8B-B14F-4D97-AF65-F5344CB8AC3E}">
        <p14:creationId xmlns:p14="http://schemas.microsoft.com/office/powerpoint/2010/main" val="193771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4B25E82-5392-45CE-B18A-57D9C285A06C}" type="datetime1">
              <a:rPr lang="en-US"/>
              <a:pPr>
                <a:defRPr/>
              </a:pPr>
              <a:t>4/17/2020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E754A31E-0FD4-404B-BB81-C9883DB80ACB}"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2485048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Frutiger 45 Light" pitchFamily="34" charset="0"/>
              </a:defRPr>
            </a:lvl1pPr>
          </a:lstStyle>
          <a:p>
            <a:pPr>
              <a:defRPr/>
            </a:pPr>
            <a:fld id="{9887CEED-63EE-4239-BB07-4626C50E3FFB}" type="datetime1">
              <a:rPr lang="en-US"/>
              <a:pPr>
                <a:defRPr/>
              </a:pPr>
              <a:t>4/17/2020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Frutiger 45 Light" pitchFamily="34" charset="0"/>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2F913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rgbClr val="85C35C"/>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F9D70630-FE4D-4B64-92AE-0370B4F50F3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75" r:id="rId8"/>
    <p:sldLayoutId id="2147483785" r:id="rId9"/>
    <p:sldLayoutId id="2147483776" r:id="rId10"/>
    <p:sldLayoutId id="2147483786" r:id="rId11"/>
    <p:sldLayoutId id="2147483777" r:id="rId12"/>
    <p:sldLayoutId id="2147483787" r:id="rId13"/>
  </p:sldLayoutIdLst>
  <p:hf hdr="0" ftr="0" dt="0"/>
  <p:txStyles>
    <p:titleStyle>
      <a:lvl1pPr algn="l" rtl="0" eaLnBrk="0" fontAlgn="base" hangingPunct="0">
        <a:spcBef>
          <a:spcPct val="0"/>
        </a:spcBef>
        <a:spcAft>
          <a:spcPct val="0"/>
        </a:spcAft>
        <a:defRPr sz="4400" kern="1200">
          <a:solidFill>
            <a:schemeClr val="bg1">
              <a:lumMod val="50000"/>
            </a:schemeClr>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bg1">
              <a:lumMod val="50000"/>
            </a:schemeClr>
          </a:solidFill>
          <a:latin typeface="+mj-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bg1">
              <a:lumMod val="50000"/>
            </a:schemeClr>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bg1">
              <a:lumMod val="50000"/>
            </a:schemeClr>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bg1">
              <a:lumMod val="50000"/>
            </a:schemeClr>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bg1">
              <a:lumMod val="50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876800"/>
            <a:ext cx="8610600" cy="1143000"/>
          </a:xfrm>
        </p:spPr>
        <p:txBody>
          <a:bodyPr>
            <a:normAutofit/>
          </a:bodyPr>
          <a:lstStyle/>
          <a:p>
            <a:pPr algn="r" eaLnBrk="1" fontAlgn="auto" hangingPunct="1">
              <a:lnSpc>
                <a:spcPct val="50000"/>
              </a:lnSpc>
              <a:spcAft>
                <a:spcPts val="0"/>
              </a:spcAft>
              <a:defRPr/>
            </a:pPr>
            <a:r>
              <a:rPr lang="en-US" sz="4000" cap="small" dirty="0" smtClean="0"/>
              <a:t>“BIKE BOULEVARDS” IN LAWRENCE</a:t>
            </a:r>
            <a:r>
              <a:rPr lang="en-US" dirty="0">
                <a:solidFill>
                  <a:srgbClr val="2F9139"/>
                </a:solidFill>
              </a:rPr>
              <a:t/>
            </a:r>
            <a:br>
              <a:rPr lang="en-US" dirty="0">
                <a:solidFill>
                  <a:srgbClr val="2F9139"/>
                </a:solidFill>
              </a:rPr>
            </a:br>
            <a:r>
              <a:rPr lang="en-US" dirty="0">
                <a:solidFill>
                  <a:srgbClr val="2F9139"/>
                </a:solidFill>
              </a:rPr>
              <a:t> </a:t>
            </a:r>
            <a:r>
              <a:rPr lang="en-US" sz="2200" b="0" dirty="0" smtClean="0"/>
              <a:t>Prepared 4/17/20</a:t>
            </a:r>
            <a:endParaRPr lang="en-US" sz="2200" b="0" dirty="0">
              <a:solidFill>
                <a:srgbClr val="2F9139"/>
              </a:solidFill>
            </a:endParaRPr>
          </a:p>
        </p:txBody>
      </p:sp>
      <p:sp>
        <p:nvSpPr>
          <p:cNvPr id="3" name="Subtitle 2"/>
          <p:cNvSpPr>
            <a:spLocks noGrp="1"/>
          </p:cNvSpPr>
          <p:nvPr>
            <p:ph type="subTitle" idx="1"/>
          </p:nvPr>
        </p:nvSpPr>
        <p:spPr/>
        <p:txBody>
          <a:bodyPr anchor="b"/>
          <a:lstStyle/>
          <a:p>
            <a:pPr algn="r" eaLnBrk="1" fontAlgn="auto" hangingPunct="1">
              <a:spcAft>
                <a:spcPts val="0"/>
              </a:spcAft>
              <a:buFont typeface="Wingdings"/>
              <a:buNone/>
              <a:defRPr/>
            </a:pPr>
            <a:r>
              <a:rPr lang="en-US" dirty="0" smtClean="0">
                <a:solidFill>
                  <a:schemeClr val="tx1"/>
                </a:solidFill>
              </a:rPr>
              <a:t>Healthy Built Environment Work Group</a:t>
            </a:r>
            <a:endParaRPr lang="en-US"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43" y="533400"/>
            <a:ext cx="6099621" cy="4038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Facts about 21</a:t>
            </a:r>
            <a:r>
              <a:rPr lang="en-US" sz="4000" baseline="30000" dirty="0" smtClean="0"/>
              <a:t>st</a:t>
            </a:r>
            <a:r>
              <a:rPr lang="en-US" sz="4000" dirty="0" smtClean="0"/>
              <a:t> and “bike boulevards”</a:t>
            </a:r>
            <a:endParaRPr lang="en-US" sz="4000" dirty="0"/>
          </a:p>
        </p:txBody>
      </p:sp>
      <p:sp>
        <p:nvSpPr>
          <p:cNvPr id="3" name="Content Placeholder 2"/>
          <p:cNvSpPr>
            <a:spLocks noGrp="1"/>
          </p:cNvSpPr>
          <p:nvPr>
            <p:ph idx="1"/>
          </p:nvPr>
        </p:nvSpPr>
        <p:spPr/>
        <p:txBody>
          <a:bodyPr/>
          <a:lstStyle/>
          <a:p>
            <a:r>
              <a:rPr lang="en-US" dirty="0" smtClean="0"/>
              <a:t>There is some concern this is a “watered down” version of the originally-proposed project. </a:t>
            </a:r>
            <a:r>
              <a:rPr lang="en-US" dirty="0" smtClean="0"/>
              <a:t>There have been some modifications, but the existing plan is very similar to what was presented to the City of Lawrence in early 2019. The design was created by Alta Planning + Design, a nationally-recognized leader in transportation planning, design, and implementation.</a:t>
            </a:r>
            <a:endParaRPr lang="en-US" dirty="0"/>
          </a:p>
        </p:txBody>
      </p:sp>
    </p:spTree>
    <p:extLst>
      <p:ext uri="{BB962C8B-B14F-4D97-AF65-F5344CB8AC3E}">
        <p14:creationId xmlns:p14="http://schemas.microsoft.com/office/powerpoint/2010/main" val="54180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Facts about 21</a:t>
            </a:r>
            <a:r>
              <a:rPr lang="en-US" sz="4000" baseline="30000" dirty="0" smtClean="0"/>
              <a:t>st</a:t>
            </a:r>
            <a:r>
              <a:rPr lang="en-US" sz="4000" dirty="0" smtClean="0"/>
              <a:t> and “bike boulevards”</a:t>
            </a:r>
            <a:endParaRPr lang="en-US" sz="4000" dirty="0"/>
          </a:p>
        </p:txBody>
      </p:sp>
      <p:sp>
        <p:nvSpPr>
          <p:cNvPr id="3" name="Content Placeholder 2"/>
          <p:cNvSpPr>
            <a:spLocks noGrp="1"/>
          </p:cNvSpPr>
          <p:nvPr>
            <p:ph idx="1"/>
          </p:nvPr>
        </p:nvSpPr>
        <p:spPr/>
        <p:txBody>
          <a:bodyPr/>
          <a:lstStyle/>
          <a:p>
            <a:r>
              <a:rPr lang="en-US" dirty="0" smtClean="0"/>
              <a:t>The project will benefit all roadway users, not just cyclists. </a:t>
            </a:r>
            <a:r>
              <a:rPr lang="en-US" dirty="0" smtClean="0"/>
              <a:t>A “bike boulevard” is simply a roadway designed to decrease the amount and speed of automobile traffic. This makes it safer for people on bikes, but also for people in cars and on foot. It is true that “speed kills,” so creating a calmer street is good for all roadway users and people in the neighborhood (and students at Lawrence High adjacent to 21</a:t>
            </a:r>
            <a:r>
              <a:rPr lang="en-US" baseline="30000" dirty="0" smtClean="0"/>
              <a:t>st</a:t>
            </a:r>
            <a:r>
              <a:rPr lang="en-US" dirty="0" smtClean="0"/>
              <a:t> Street).</a:t>
            </a:r>
            <a:endParaRPr lang="en-US" dirty="0"/>
          </a:p>
        </p:txBody>
      </p:sp>
    </p:spTree>
    <p:extLst>
      <p:ext uri="{BB962C8B-B14F-4D97-AF65-F5344CB8AC3E}">
        <p14:creationId xmlns:p14="http://schemas.microsoft.com/office/powerpoint/2010/main" val="218978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Why a “bike boulevard on 21</a:t>
            </a:r>
            <a:r>
              <a:rPr lang="en-US" sz="4000" baseline="30000" dirty="0" smtClean="0"/>
              <a:t>st</a:t>
            </a:r>
            <a:r>
              <a:rPr lang="en-US" sz="4000" dirty="0" smtClean="0"/>
              <a:t> Street?</a:t>
            </a:r>
            <a:endParaRPr lang="en-US" sz="4000" dirty="0"/>
          </a:p>
        </p:txBody>
      </p:sp>
      <p:sp>
        <p:nvSpPr>
          <p:cNvPr id="3" name="Content Placeholder 2"/>
          <p:cNvSpPr>
            <a:spLocks noGrp="1"/>
          </p:cNvSpPr>
          <p:nvPr>
            <p:ph idx="1"/>
          </p:nvPr>
        </p:nvSpPr>
        <p:spPr/>
        <p:txBody>
          <a:bodyPr/>
          <a:lstStyle/>
          <a:p>
            <a:r>
              <a:rPr lang="en-US" dirty="0" smtClean="0"/>
              <a:t>On April 21, the Lawrence City Commission will discuss approving a contract to build a “bike boulevard” on 21</a:t>
            </a:r>
            <a:r>
              <a:rPr lang="en-US" baseline="30000" dirty="0" smtClean="0"/>
              <a:t>st</a:t>
            </a:r>
            <a:r>
              <a:rPr lang="en-US" dirty="0" smtClean="0"/>
              <a:t> Street from </a:t>
            </a:r>
            <a:r>
              <a:rPr lang="en-US" dirty="0" err="1" smtClean="0"/>
              <a:t>Ousdahl</a:t>
            </a:r>
            <a:r>
              <a:rPr lang="en-US" dirty="0" smtClean="0"/>
              <a:t> to Massachusetts. This document provides some background on bike boulevards and how this proposed project supports the development of the Lawrence/Douglas County “bikeway” network and the transportation needs of our community.</a:t>
            </a:r>
            <a:endParaRPr lang="en-US" dirty="0"/>
          </a:p>
        </p:txBody>
      </p:sp>
    </p:spTree>
    <p:extLst>
      <p:ext uri="{BB962C8B-B14F-4D97-AF65-F5344CB8AC3E}">
        <p14:creationId xmlns:p14="http://schemas.microsoft.com/office/powerpoint/2010/main" val="313377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49A05D4-1968-4BBA-B8A9-484F86011FFB}"/>
              </a:ext>
            </a:extLst>
          </p:cNvPr>
          <p:cNvSpPr>
            <a:spLocks noGrp="1"/>
          </p:cNvSpPr>
          <p:nvPr>
            <p:ph type="title"/>
          </p:nvPr>
        </p:nvSpPr>
        <p:spPr>
          <a:xfrm>
            <a:off x="304800" y="304800"/>
            <a:ext cx="8461248" cy="685800"/>
          </a:xfrm>
        </p:spPr>
        <p:txBody>
          <a:bodyPr/>
          <a:lstStyle/>
          <a:p>
            <a:r>
              <a:rPr lang="en-US" dirty="0" smtClean="0"/>
              <a:t>Lawrence Bikeway Plan</a:t>
            </a:r>
            <a:endParaRPr lang="en-US" dirty="0"/>
          </a:p>
        </p:txBody>
      </p:sp>
      <p:sp>
        <p:nvSpPr>
          <p:cNvPr id="5" name="Rectangle 4"/>
          <p:cNvSpPr/>
          <p:nvPr/>
        </p:nvSpPr>
        <p:spPr>
          <a:xfrm>
            <a:off x="3505200" y="3886200"/>
            <a:ext cx="1847850" cy="76231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65000"/>
                    <a:lumOff val="35000"/>
                  </a:schemeClr>
                </a:solidFill>
              </a:rPr>
              <a:t>Equity &amp; Discrimination</a:t>
            </a:r>
          </a:p>
        </p:txBody>
      </p:sp>
      <p:pic>
        <p:nvPicPr>
          <p:cNvPr id="3" name="Content Placeholder 2"/>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01557" y="1676400"/>
            <a:ext cx="4791075" cy="4095596"/>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622" y="5771996"/>
            <a:ext cx="2352472" cy="907382"/>
          </a:xfrm>
          <a:prstGeom prst="rect">
            <a:avLst/>
          </a:prstGeom>
        </p:spPr>
      </p:pic>
      <p:sp>
        <p:nvSpPr>
          <p:cNvPr id="9" name="TextBox 8"/>
          <p:cNvSpPr txBox="1"/>
          <p:nvPr/>
        </p:nvSpPr>
        <p:spPr>
          <a:xfrm>
            <a:off x="5486401" y="1752600"/>
            <a:ext cx="2971800" cy="3785652"/>
          </a:xfrm>
          <a:prstGeom prst="rect">
            <a:avLst/>
          </a:prstGeom>
          <a:noFill/>
        </p:spPr>
        <p:txBody>
          <a:bodyPr wrap="square" rtlCol="0">
            <a:spAutoFit/>
          </a:bodyPr>
          <a:lstStyle/>
          <a:p>
            <a:r>
              <a:rPr lang="en-US" sz="2000" dirty="0">
                <a:solidFill>
                  <a:schemeClr val="bg1">
                    <a:lumMod val="50000"/>
                  </a:schemeClr>
                </a:solidFill>
                <a:latin typeface="+mj-lt"/>
              </a:rPr>
              <a:t>This map is the planned bikeway network that is part of the approved Lawrence/Douglas County Transportation Plan. The bikeway is a mix of shared use paths, bike lanes, and streets where bikes share lanes with cars. </a:t>
            </a:r>
            <a:r>
              <a:rPr lang="en-US" sz="2000" dirty="0">
                <a:solidFill>
                  <a:schemeClr val="bg1">
                    <a:lumMod val="50000"/>
                  </a:schemeClr>
                </a:solidFill>
                <a:latin typeface="+mj-lt"/>
              </a:rPr>
              <a:t>The network is a small fraction of the </a:t>
            </a:r>
            <a:r>
              <a:rPr lang="en-US" sz="2000" dirty="0" smtClean="0">
                <a:solidFill>
                  <a:schemeClr val="bg1">
                    <a:lumMod val="50000"/>
                  </a:schemeClr>
                </a:solidFill>
                <a:latin typeface="+mj-lt"/>
              </a:rPr>
              <a:t>1,000s </a:t>
            </a:r>
            <a:r>
              <a:rPr lang="en-US" sz="2000" dirty="0">
                <a:solidFill>
                  <a:schemeClr val="bg1">
                    <a:lumMod val="50000"/>
                  </a:schemeClr>
                </a:solidFill>
                <a:latin typeface="+mj-lt"/>
              </a:rPr>
              <a:t>of miles of Lawrence roadway.</a:t>
            </a:r>
          </a:p>
        </p:txBody>
      </p:sp>
    </p:spTree>
    <p:extLst>
      <p:ext uri="{BB962C8B-B14F-4D97-AF65-F5344CB8AC3E}">
        <p14:creationId xmlns:p14="http://schemas.microsoft.com/office/powerpoint/2010/main" val="1177822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49A05D4-1968-4BBA-B8A9-484F86011FFB}"/>
              </a:ext>
            </a:extLst>
          </p:cNvPr>
          <p:cNvSpPr>
            <a:spLocks noGrp="1"/>
          </p:cNvSpPr>
          <p:nvPr>
            <p:ph type="title"/>
          </p:nvPr>
        </p:nvSpPr>
        <p:spPr>
          <a:xfrm>
            <a:off x="304800" y="304800"/>
            <a:ext cx="8461248" cy="685800"/>
          </a:xfrm>
        </p:spPr>
        <p:txBody>
          <a:bodyPr/>
          <a:lstStyle/>
          <a:p>
            <a:r>
              <a:rPr lang="en-US" dirty="0" smtClean="0"/>
              <a:t>Lawrence Bikeway Plan</a:t>
            </a:r>
            <a:endParaRPr lang="en-US" dirty="0"/>
          </a:p>
        </p:txBody>
      </p:sp>
      <p:sp>
        <p:nvSpPr>
          <p:cNvPr id="5" name="Rectangle 4"/>
          <p:cNvSpPr/>
          <p:nvPr/>
        </p:nvSpPr>
        <p:spPr>
          <a:xfrm>
            <a:off x="3505200" y="3886200"/>
            <a:ext cx="1847850" cy="76231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65000"/>
                    <a:lumOff val="35000"/>
                  </a:schemeClr>
                </a:solidFill>
              </a:rPr>
              <a:t>Equity &amp; Discrimination</a:t>
            </a:r>
          </a:p>
        </p:txBody>
      </p:sp>
      <p:pic>
        <p:nvPicPr>
          <p:cNvPr id="3" name="Content Placeholder 2"/>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01557" y="1677778"/>
            <a:ext cx="4791075" cy="409284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622" y="5771996"/>
            <a:ext cx="2352472" cy="907382"/>
          </a:xfrm>
          <a:prstGeom prst="rect">
            <a:avLst/>
          </a:prstGeom>
        </p:spPr>
      </p:pic>
      <p:sp>
        <p:nvSpPr>
          <p:cNvPr id="9" name="TextBox 8"/>
          <p:cNvSpPr txBox="1"/>
          <p:nvPr/>
        </p:nvSpPr>
        <p:spPr>
          <a:xfrm>
            <a:off x="5584893" y="1895804"/>
            <a:ext cx="2971800" cy="3170099"/>
          </a:xfrm>
          <a:prstGeom prst="rect">
            <a:avLst/>
          </a:prstGeom>
          <a:noFill/>
        </p:spPr>
        <p:txBody>
          <a:bodyPr wrap="square" rtlCol="0">
            <a:spAutoFit/>
          </a:bodyPr>
          <a:lstStyle/>
          <a:p>
            <a:r>
              <a:rPr lang="en-US" sz="2000" dirty="0">
                <a:solidFill>
                  <a:schemeClr val="bg1">
                    <a:lumMod val="50000"/>
                  </a:schemeClr>
                </a:solidFill>
                <a:latin typeface="+mj-lt"/>
              </a:rPr>
              <a:t>The blue and yellow lines represent the </a:t>
            </a:r>
            <a:r>
              <a:rPr lang="en-US" sz="2000" dirty="0" smtClean="0">
                <a:solidFill>
                  <a:schemeClr val="bg1">
                    <a:lumMod val="50000"/>
                  </a:schemeClr>
                </a:solidFill>
                <a:latin typeface="+mj-lt"/>
              </a:rPr>
              <a:t>segments of the </a:t>
            </a:r>
            <a:r>
              <a:rPr lang="en-US" sz="2000" dirty="0">
                <a:solidFill>
                  <a:schemeClr val="bg1">
                    <a:lumMod val="50000"/>
                  </a:schemeClr>
                </a:solidFill>
                <a:latin typeface="+mj-lt"/>
              </a:rPr>
              <a:t>bikeway already built. </a:t>
            </a:r>
            <a:r>
              <a:rPr lang="en-US" sz="2000" dirty="0">
                <a:solidFill>
                  <a:schemeClr val="bg1">
                    <a:lumMod val="50000"/>
                  </a:schemeClr>
                </a:solidFill>
                <a:latin typeface="+mj-lt"/>
              </a:rPr>
              <a:t>It is still a very fragmented network, with limited connectivity (the gray lines are the planned segments). Only 58.4% of the planned network is completed.</a:t>
            </a:r>
          </a:p>
        </p:txBody>
      </p:sp>
    </p:spTree>
    <p:extLst>
      <p:ext uri="{BB962C8B-B14F-4D97-AF65-F5344CB8AC3E}">
        <p14:creationId xmlns:p14="http://schemas.microsoft.com/office/powerpoint/2010/main" val="306341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49A05D4-1968-4BBA-B8A9-484F86011FFB}"/>
              </a:ext>
            </a:extLst>
          </p:cNvPr>
          <p:cNvSpPr>
            <a:spLocks noGrp="1"/>
          </p:cNvSpPr>
          <p:nvPr>
            <p:ph type="title"/>
          </p:nvPr>
        </p:nvSpPr>
        <p:spPr>
          <a:xfrm>
            <a:off x="304800" y="304800"/>
            <a:ext cx="8461248" cy="685800"/>
          </a:xfrm>
        </p:spPr>
        <p:txBody>
          <a:bodyPr/>
          <a:lstStyle/>
          <a:p>
            <a:r>
              <a:rPr lang="en-US" dirty="0" smtClean="0"/>
              <a:t>Importance of 21</a:t>
            </a:r>
            <a:r>
              <a:rPr lang="en-US" baseline="30000" dirty="0" smtClean="0"/>
              <a:t>st</a:t>
            </a:r>
            <a:r>
              <a:rPr lang="en-US" dirty="0" smtClean="0"/>
              <a:t> Street</a:t>
            </a:r>
            <a:endParaRPr lang="en-US" dirty="0"/>
          </a:p>
        </p:txBody>
      </p:sp>
      <p:sp>
        <p:nvSpPr>
          <p:cNvPr id="5" name="Rectangle 4"/>
          <p:cNvSpPr/>
          <p:nvPr/>
        </p:nvSpPr>
        <p:spPr>
          <a:xfrm>
            <a:off x="3505200" y="3886200"/>
            <a:ext cx="1847850" cy="76231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65000"/>
                    <a:lumOff val="35000"/>
                  </a:schemeClr>
                </a:solidFill>
              </a:rPr>
              <a:t>Equity &amp; Discrimination</a:t>
            </a:r>
          </a:p>
        </p:txBody>
      </p:sp>
      <p:pic>
        <p:nvPicPr>
          <p:cNvPr id="3" name="Content Placeholder 2"/>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984223" y="1600200"/>
            <a:ext cx="7362634" cy="4019396"/>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622" y="5771996"/>
            <a:ext cx="2352472" cy="907382"/>
          </a:xfrm>
          <a:prstGeom prst="rect">
            <a:avLst/>
          </a:prstGeom>
        </p:spPr>
      </p:pic>
      <p:sp>
        <p:nvSpPr>
          <p:cNvPr id="9" name="TextBox 8"/>
          <p:cNvSpPr txBox="1"/>
          <p:nvPr/>
        </p:nvSpPr>
        <p:spPr>
          <a:xfrm>
            <a:off x="5486401" y="1752600"/>
            <a:ext cx="2971800" cy="3785652"/>
          </a:xfrm>
          <a:prstGeom prst="rect">
            <a:avLst/>
          </a:prstGeom>
          <a:noFill/>
        </p:spPr>
        <p:txBody>
          <a:bodyPr wrap="square" rtlCol="0">
            <a:spAutoFit/>
          </a:bodyPr>
          <a:lstStyle/>
          <a:p>
            <a:r>
              <a:rPr lang="en-US" sz="2000" dirty="0">
                <a:solidFill>
                  <a:schemeClr val="bg1">
                    <a:lumMod val="50000"/>
                  </a:schemeClr>
                </a:solidFill>
                <a:latin typeface="+mj-lt"/>
              </a:rPr>
              <a:t>The importance of 21st Street in the bike network is clearly demonstrated here. By adding the “bike boulevard” on 21st Street (red oval), Lawrence would greatly enhance connectivity of the bike network, especially for east/west travel that is a challenge for people on bikes.</a:t>
            </a:r>
          </a:p>
        </p:txBody>
      </p:sp>
    </p:spTree>
    <p:extLst>
      <p:ext uri="{BB962C8B-B14F-4D97-AF65-F5344CB8AC3E}">
        <p14:creationId xmlns:p14="http://schemas.microsoft.com/office/powerpoint/2010/main" val="411919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Facts about 21</a:t>
            </a:r>
            <a:r>
              <a:rPr lang="en-US" sz="4000" baseline="30000" dirty="0" smtClean="0"/>
              <a:t>st</a:t>
            </a:r>
            <a:r>
              <a:rPr lang="en-US" sz="4000" dirty="0" smtClean="0"/>
              <a:t> and “bike boulevards”</a:t>
            </a:r>
            <a:endParaRPr lang="en-US" sz="4000" dirty="0"/>
          </a:p>
        </p:txBody>
      </p:sp>
      <p:sp>
        <p:nvSpPr>
          <p:cNvPr id="3" name="Content Placeholder 2"/>
          <p:cNvSpPr>
            <a:spLocks noGrp="1"/>
          </p:cNvSpPr>
          <p:nvPr>
            <p:ph idx="1"/>
          </p:nvPr>
        </p:nvSpPr>
        <p:spPr/>
        <p:txBody>
          <a:bodyPr/>
          <a:lstStyle/>
          <a:p>
            <a:r>
              <a:rPr lang="en-US" dirty="0" smtClean="0"/>
              <a:t>The 21</a:t>
            </a:r>
            <a:r>
              <a:rPr lang="en-US" baseline="30000" dirty="0" smtClean="0"/>
              <a:t>st</a:t>
            </a:r>
            <a:r>
              <a:rPr lang="en-US" dirty="0" smtClean="0"/>
              <a:t> Street bike boulevard has been approved by the Multimodal Transportation Commission which  is tasked to “</a:t>
            </a:r>
            <a:r>
              <a:rPr lang="en-US" dirty="0" smtClean="0"/>
              <a:t>make </a:t>
            </a:r>
            <a:r>
              <a:rPr lang="en-US" dirty="0"/>
              <a:t>recommendations to the Governing Body regarding the priority, location, and design of transportation </a:t>
            </a:r>
            <a:r>
              <a:rPr lang="en-US" dirty="0" smtClean="0"/>
              <a:t>facilities…” (City of Lawrence Resolution 7172).</a:t>
            </a:r>
            <a:endParaRPr lang="en-US" dirty="0"/>
          </a:p>
        </p:txBody>
      </p:sp>
    </p:spTree>
    <p:extLst>
      <p:ext uri="{BB962C8B-B14F-4D97-AF65-F5344CB8AC3E}">
        <p14:creationId xmlns:p14="http://schemas.microsoft.com/office/powerpoint/2010/main" val="216824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Facts about 21</a:t>
            </a:r>
            <a:r>
              <a:rPr lang="en-US" sz="4000" baseline="30000" dirty="0" smtClean="0"/>
              <a:t>st</a:t>
            </a:r>
            <a:r>
              <a:rPr lang="en-US" sz="4000" dirty="0" smtClean="0"/>
              <a:t> and “bike boulevards”</a:t>
            </a:r>
            <a:endParaRPr lang="en-US" sz="4000" dirty="0"/>
          </a:p>
        </p:txBody>
      </p:sp>
      <p:sp>
        <p:nvSpPr>
          <p:cNvPr id="3" name="Content Placeholder 2"/>
          <p:cNvSpPr>
            <a:spLocks noGrp="1"/>
          </p:cNvSpPr>
          <p:nvPr>
            <p:ph idx="1"/>
          </p:nvPr>
        </p:nvSpPr>
        <p:spPr/>
        <p:txBody>
          <a:bodyPr/>
          <a:lstStyle/>
          <a:p>
            <a:r>
              <a:rPr lang="en-US" sz="2600" dirty="0" smtClean="0"/>
              <a:t>The 21</a:t>
            </a:r>
            <a:r>
              <a:rPr lang="en-US" sz="2600" baseline="30000" dirty="0" smtClean="0"/>
              <a:t>st</a:t>
            </a:r>
            <a:r>
              <a:rPr lang="en-US" sz="2600" dirty="0" smtClean="0"/>
              <a:t> Street project has been approved twice by the City Commission. On July 2, 2019, the Commission approved the 21</a:t>
            </a:r>
            <a:r>
              <a:rPr lang="en-US" sz="2600" baseline="30000" dirty="0" smtClean="0"/>
              <a:t>st</a:t>
            </a:r>
            <a:r>
              <a:rPr lang="en-US" sz="2600" dirty="0" smtClean="0"/>
              <a:t> St. project while deferring action on another bike boulevard on 13</a:t>
            </a:r>
            <a:r>
              <a:rPr lang="en-US" sz="2600" baseline="30000" dirty="0" smtClean="0"/>
              <a:t>th</a:t>
            </a:r>
            <a:r>
              <a:rPr lang="en-US" sz="2600" dirty="0" smtClean="0"/>
              <a:t> St. The Commission felt it best to focus on one project so that there would be sufficient funding to do the project well and evaluate its effectiveness. It was approved again by the Commission on December 17, 2019, as part of the 5-y</a:t>
            </a:r>
            <a:r>
              <a:rPr lang="en-US" sz="2600" dirty="0" smtClean="0"/>
              <a:t>ear </a:t>
            </a:r>
            <a:r>
              <a:rPr lang="en-US" sz="2600" dirty="0"/>
              <a:t>Plan for </a:t>
            </a:r>
            <a:r>
              <a:rPr lang="en-US" sz="2600" dirty="0" smtClean="0"/>
              <a:t>Bike/</a:t>
            </a:r>
            <a:r>
              <a:rPr lang="en-US" sz="2600" dirty="0" err="1" smtClean="0"/>
              <a:t>Ped</a:t>
            </a:r>
            <a:r>
              <a:rPr lang="en-US" sz="2600" dirty="0" smtClean="0"/>
              <a:t> Improvements </a:t>
            </a:r>
            <a:r>
              <a:rPr lang="en-US" sz="2600" dirty="0"/>
              <a:t>(CIP# MS-20-8000 to MS-24-8000</a:t>
            </a:r>
            <a:r>
              <a:rPr lang="en-US" sz="2600" dirty="0" smtClean="0"/>
              <a:t>).</a:t>
            </a:r>
            <a:endParaRPr lang="en-US" sz="2600" dirty="0"/>
          </a:p>
        </p:txBody>
      </p:sp>
    </p:spTree>
    <p:extLst>
      <p:ext uri="{BB962C8B-B14F-4D97-AF65-F5344CB8AC3E}">
        <p14:creationId xmlns:p14="http://schemas.microsoft.com/office/powerpoint/2010/main" val="3018580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Facts about 21</a:t>
            </a:r>
            <a:r>
              <a:rPr lang="en-US" sz="4000" baseline="30000" dirty="0" smtClean="0"/>
              <a:t>st</a:t>
            </a:r>
            <a:r>
              <a:rPr lang="en-US" sz="4000" dirty="0" smtClean="0"/>
              <a:t> and “bike boulevards”</a:t>
            </a:r>
            <a:endParaRPr lang="en-US" sz="4000" dirty="0"/>
          </a:p>
        </p:txBody>
      </p:sp>
      <p:sp>
        <p:nvSpPr>
          <p:cNvPr id="3" name="Content Placeholder 2"/>
          <p:cNvSpPr>
            <a:spLocks noGrp="1"/>
          </p:cNvSpPr>
          <p:nvPr>
            <p:ph idx="1"/>
          </p:nvPr>
        </p:nvSpPr>
        <p:spPr/>
        <p:txBody>
          <a:bodyPr/>
          <a:lstStyle/>
          <a:p>
            <a:r>
              <a:rPr lang="en-US" dirty="0" smtClean="0"/>
              <a:t>Funding for this project will come from approved Capital Improvement Plan project budgets that are dedicated to “stand alone” bike/</a:t>
            </a:r>
            <a:r>
              <a:rPr lang="en-US" dirty="0" err="1" smtClean="0"/>
              <a:t>ped</a:t>
            </a:r>
            <a:r>
              <a:rPr lang="en-US" dirty="0" smtClean="0"/>
              <a:t> projects:</a:t>
            </a:r>
          </a:p>
          <a:p>
            <a:pPr lvl="1"/>
            <a:r>
              <a:rPr lang="en-US" sz="2000" dirty="0" smtClean="0"/>
              <a:t>$</a:t>
            </a:r>
            <a:r>
              <a:rPr lang="en-US" sz="2000" dirty="0"/>
              <a:t>258,144.05 2018 </a:t>
            </a:r>
            <a:r>
              <a:rPr lang="en-US" sz="2000" dirty="0"/>
              <a:t>Sidewalk/Bike/</a:t>
            </a:r>
            <a:r>
              <a:rPr lang="en-US" sz="2000" dirty="0" err="1"/>
              <a:t>Ped</a:t>
            </a:r>
            <a:r>
              <a:rPr lang="en-US" sz="2000" dirty="0"/>
              <a:t> Improvements bond (CIP# CI09) </a:t>
            </a:r>
            <a:endParaRPr lang="en-US" sz="2000" dirty="0" smtClean="0"/>
          </a:p>
          <a:p>
            <a:pPr lvl="1"/>
            <a:r>
              <a:rPr lang="en-US" sz="2000" dirty="0" smtClean="0"/>
              <a:t>$ </a:t>
            </a:r>
            <a:r>
              <a:rPr lang="en-US" sz="2000" dirty="0"/>
              <a:t>73,000.00 2020 Sidewalk/Bike/</a:t>
            </a:r>
            <a:r>
              <a:rPr lang="en-US" sz="2000" dirty="0" err="1"/>
              <a:t>Ped</a:t>
            </a:r>
            <a:r>
              <a:rPr lang="en-US" sz="2000" dirty="0"/>
              <a:t> Improvements </a:t>
            </a:r>
            <a:r>
              <a:rPr lang="en-US" sz="2000" dirty="0" smtClean="0"/>
              <a:t>(</a:t>
            </a:r>
            <a:r>
              <a:rPr lang="en-US" sz="2000" dirty="0"/>
              <a:t>CIP# MS-20-8000) approved 12/17/19 </a:t>
            </a:r>
            <a:endParaRPr lang="en-US" sz="2000" dirty="0" smtClean="0"/>
          </a:p>
          <a:p>
            <a:pPr lvl="1"/>
            <a:r>
              <a:rPr lang="en-US" sz="2000" dirty="0" smtClean="0"/>
              <a:t>$ </a:t>
            </a:r>
            <a:r>
              <a:rPr lang="en-US" sz="2000" dirty="0"/>
              <a:t>66,072.93 2020 Sidewalk/Bike/</a:t>
            </a:r>
            <a:r>
              <a:rPr lang="en-US" sz="2000" dirty="0" err="1"/>
              <a:t>Ped</a:t>
            </a:r>
            <a:r>
              <a:rPr lang="en-US" sz="2000" dirty="0"/>
              <a:t> </a:t>
            </a:r>
            <a:r>
              <a:rPr lang="en-US" sz="2000" dirty="0" smtClean="0"/>
              <a:t>Improvements (</a:t>
            </a:r>
            <a:r>
              <a:rPr lang="en-US" sz="2000" dirty="0"/>
              <a:t>CIP# MS-20-8000</a:t>
            </a:r>
            <a:r>
              <a:rPr lang="en-US" sz="2000" dirty="0" smtClean="0"/>
              <a:t>)</a:t>
            </a:r>
          </a:p>
          <a:p>
            <a:pPr marL="366713" lvl="1" indent="0">
              <a:buNone/>
            </a:pPr>
            <a:endParaRPr lang="en-US" sz="2000" dirty="0" smtClean="0"/>
          </a:p>
          <a:p>
            <a:pPr marL="366713" lvl="1" indent="0">
              <a:buNone/>
            </a:pPr>
            <a:r>
              <a:rPr lang="en-US" sz="2900" i="1" dirty="0" smtClean="0"/>
              <a:t>**These funds are not to be used for general roadway and sidewalk maintenance.**</a:t>
            </a:r>
            <a:endParaRPr lang="en-US" sz="2900" i="1" dirty="0"/>
          </a:p>
        </p:txBody>
      </p:sp>
    </p:spTree>
    <p:extLst>
      <p:ext uri="{BB962C8B-B14F-4D97-AF65-F5344CB8AC3E}">
        <p14:creationId xmlns:p14="http://schemas.microsoft.com/office/powerpoint/2010/main" val="383017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Facts about 21</a:t>
            </a:r>
            <a:r>
              <a:rPr lang="en-US" sz="4000" baseline="30000" dirty="0" smtClean="0"/>
              <a:t>st</a:t>
            </a:r>
            <a:r>
              <a:rPr lang="en-US" sz="4000" dirty="0" smtClean="0"/>
              <a:t> and “bike boulevards”</a:t>
            </a:r>
            <a:endParaRPr lang="en-US" sz="4000" dirty="0"/>
          </a:p>
        </p:txBody>
      </p:sp>
      <p:sp>
        <p:nvSpPr>
          <p:cNvPr id="3" name="Content Placeholder 2"/>
          <p:cNvSpPr>
            <a:spLocks noGrp="1"/>
          </p:cNvSpPr>
          <p:nvPr>
            <p:ph idx="1"/>
          </p:nvPr>
        </p:nvSpPr>
        <p:spPr/>
        <p:txBody>
          <a:bodyPr/>
          <a:lstStyle/>
          <a:p>
            <a:r>
              <a:rPr lang="en-US" dirty="0" smtClean="0"/>
              <a:t>The low bid for construction of the 21</a:t>
            </a:r>
            <a:r>
              <a:rPr lang="en-US" baseline="30000" dirty="0" smtClean="0"/>
              <a:t>st</a:t>
            </a:r>
            <a:r>
              <a:rPr lang="en-US" dirty="0" smtClean="0"/>
              <a:t> Street bike boulevard is </a:t>
            </a:r>
            <a:r>
              <a:rPr lang="en-US" dirty="0" smtClean="0"/>
              <a:t>$397,216.98. This is about $66,000 over anticipated costs. Well over half </a:t>
            </a:r>
            <a:r>
              <a:rPr lang="en-US" dirty="0"/>
              <a:t>of this cost ($</a:t>
            </a:r>
            <a:r>
              <a:rPr lang="en-US" dirty="0" smtClean="0"/>
              <a:t>258,144.05) would be financed by a </a:t>
            </a:r>
            <a:r>
              <a:rPr lang="en-US" dirty="0"/>
              <a:t>2018 Sidewalk/Bike/</a:t>
            </a:r>
            <a:r>
              <a:rPr lang="en-US" dirty="0" err="1"/>
              <a:t>Ped</a:t>
            </a:r>
            <a:r>
              <a:rPr lang="en-US" dirty="0"/>
              <a:t> Improvements </a:t>
            </a:r>
            <a:r>
              <a:rPr lang="en-US" dirty="0" smtClean="0"/>
              <a:t>bond. The total cost for this project, which runs all the way from </a:t>
            </a:r>
            <a:r>
              <a:rPr lang="en-US" dirty="0" err="1" smtClean="0"/>
              <a:t>Ousdahl</a:t>
            </a:r>
            <a:r>
              <a:rPr lang="en-US" dirty="0" smtClean="0"/>
              <a:t> to Massachusetts, is a very small fraction of the cost for a typical roadway project of this length and magnitude.</a:t>
            </a:r>
            <a:endParaRPr lang="en-US" dirty="0"/>
          </a:p>
        </p:txBody>
      </p:sp>
    </p:spTree>
    <p:extLst>
      <p:ext uri="{BB962C8B-B14F-4D97-AF65-F5344CB8AC3E}">
        <p14:creationId xmlns:p14="http://schemas.microsoft.com/office/powerpoint/2010/main" val="37248112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775F55"/>
      </a:dk2>
      <a:lt2>
        <a:srgbClr val="EBDDC3"/>
      </a:lt2>
      <a:accent1>
        <a:srgbClr val="85C35C"/>
      </a:accent1>
      <a:accent2>
        <a:srgbClr val="2F9139"/>
      </a:accent2>
      <a:accent3>
        <a:srgbClr val="85C35C"/>
      </a:accent3>
      <a:accent4>
        <a:srgbClr val="2F9139"/>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571AD75A41940408A7EDF882179E4A6" ma:contentTypeVersion="1" ma:contentTypeDescription="Create a new document." ma:contentTypeScope="" ma:versionID="2cb1a6ae6da413a848117b1cff3b96b9">
  <xsd:schema xmlns:xsd="http://www.w3.org/2001/XMLSchema" xmlns:xs="http://www.w3.org/2001/XMLSchema" xmlns:p="http://schemas.microsoft.com/office/2006/metadata/properties" xmlns:ns2="493de31f-bdfa-4034-93ef-d50a20e9cb95" targetNamespace="http://schemas.microsoft.com/office/2006/metadata/properties" ma:root="true" ma:fieldsID="47ddfbe6d4d24ca1270a7866cc547da3" ns2:_="">
    <xsd:import namespace="493de31f-bdfa-4034-93ef-d50a20e9cb95"/>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de31f-bdfa-4034-93ef-d50a20e9cb9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6ABAEA-8CA6-4765-B9ED-E0AF6E13546F}">
  <ds:schemaRefs>
    <ds:schemaRef ds:uri="http://schemas.microsoft.com/sharepoint/v3/contenttype/forms"/>
  </ds:schemaRefs>
</ds:datastoreItem>
</file>

<file path=customXml/itemProps2.xml><?xml version="1.0" encoding="utf-8"?>
<ds:datastoreItem xmlns:ds="http://schemas.openxmlformats.org/officeDocument/2006/customXml" ds:itemID="{5FE1F130-F8E7-4D4D-943E-39A6937B40C8}">
  <ds:schemaRefs>
    <ds:schemaRef ds:uri="493de31f-bdfa-4034-93ef-d50a20e9cb9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2E8481D-5BFE-49D2-9453-76D37E011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3de31f-bdfa-4034-93ef-d50a20e9cb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4126</TotalTime>
  <Words>1109</Words>
  <Application>Microsoft Office PowerPoint</Application>
  <PresentationFormat>On-screen Show (4:3)</PresentationFormat>
  <Paragraphs>37</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Frutiger 45 Light</vt:lpstr>
      <vt:lpstr>Frutiger 55 Roman</vt:lpstr>
      <vt:lpstr>Tw Cen MT</vt:lpstr>
      <vt:lpstr>Wingdings</vt:lpstr>
      <vt:lpstr>Wingdings 2</vt:lpstr>
      <vt:lpstr>Median</vt:lpstr>
      <vt:lpstr>“BIKE BOULEVARDS” IN LAWRENCE  Prepared 4/17/20</vt:lpstr>
      <vt:lpstr>Why a “bike boulevard on 21st Street?</vt:lpstr>
      <vt:lpstr>Lawrence Bikeway Plan</vt:lpstr>
      <vt:lpstr>Lawrence Bikeway Plan</vt:lpstr>
      <vt:lpstr>Importance of 21st Street</vt:lpstr>
      <vt:lpstr>Facts about 21st and “bike boulevards”</vt:lpstr>
      <vt:lpstr>Facts about 21st and “bike boulevards”</vt:lpstr>
      <vt:lpstr>Facts about 21st and “bike boulevards”</vt:lpstr>
      <vt:lpstr>Facts about 21st and “bike boulevards”</vt:lpstr>
      <vt:lpstr>Facts about 21st and “bike boulevards”</vt:lpstr>
      <vt:lpstr>Facts about 21st and “bike boulevards”</vt:lpstr>
    </vt:vector>
  </TitlesOfParts>
  <Company>LDCHD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Partridge</dc:creator>
  <cp:lastModifiedBy>Tilden, Chris</cp:lastModifiedBy>
  <cp:revision>313</cp:revision>
  <cp:lastPrinted>2015-04-15T21:31:51Z</cp:lastPrinted>
  <dcterms:created xsi:type="dcterms:W3CDTF">2011-04-14T18:42:20Z</dcterms:created>
  <dcterms:modified xsi:type="dcterms:W3CDTF">2020-04-17T15:15:52Z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0x0101009571AD75A41940408A7EDF882179E4A6</vt:lpwstr>
  </property>
</Properties>
</file>